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Canva Sans Bold" charset="1" panose="020B0803030501040103"/>
      <p:regular r:id="rId7"/>
    </p:embeddedFont>
    <p:embeddedFont>
      <p:font typeface="Canva Sans" charset="1" panose="020B05030305010401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16681" y="777240"/>
            <a:ext cx="2954856" cy="1791018"/>
          </a:xfrm>
          <a:custGeom>
            <a:avLst/>
            <a:gdLst/>
            <a:ahLst/>
            <a:cxnLst/>
            <a:rect r="r" b="b" t="t" l="l"/>
            <a:pathLst>
              <a:path h="1791018" w="2954856">
                <a:moveTo>
                  <a:pt x="0" y="0"/>
                </a:moveTo>
                <a:lnTo>
                  <a:pt x="2954856" y="0"/>
                </a:lnTo>
                <a:lnTo>
                  <a:pt x="2954856" y="1791018"/>
                </a:lnTo>
                <a:lnTo>
                  <a:pt x="0" y="17910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4199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3358358" y="841203"/>
            <a:ext cx="4334391" cy="1495670"/>
          </a:xfrm>
          <a:custGeom>
            <a:avLst/>
            <a:gdLst/>
            <a:ahLst/>
            <a:cxnLst/>
            <a:rect r="r" b="b" t="t" l="l"/>
            <a:pathLst>
              <a:path h="1495670" w="4334391">
                <a:moveTo>
                  <a:pt x="0" y="0"/>
                </a:moveTo>
                <a:lnTo>
                  <a:pt x="4334391" y="0"/>
                </a:lnTo>
                <a:lnTo>
                  <a:pt x="4334391" y="1495670"/>
                </a:lnTo>
                <a:lnTo>
                  <a:pt x="0" y="149567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2961419" y="7639101"/>
            <a:ext cx="1253782" cy="1171045"/>
          </a:xfrm>
          <a:custGeom>
            <a:avLst/>
            <a:gdLst/>
            <a:ahLst/>
            <a:cxnLst/>
            <a:rect r="r" b="b" t="t" l="l"/>
            <a:pathLst>
              <a:path h="1171045" w="1253782">
                <a:moveTo>
                  <a:pt x="0" y="0"/>
                </a:moveTo>
                <a:lnTo>
                  <a:pt x="1253782" y="0"/>
                </a:lnTo>
                <a:lnTo>
                  <a:pt x="1253782" y="1171045"/>
                </a:lnTo>
                <a:lnTo>
                  <a:pt x="0" y="11710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46715" y="7542943"/>
            <a:ext cx="1460180" cy="1210881"/>
          </a:xfrm>
          <a:custGeom>
            <a:avLst/>
            <a:gdLst/>
            <a:ahLst/>
            <a:cxnLst/>
            <a:rect r="r" b="b" t="t" l="l"/>
            <a:pathLst>
              <a:path h="1210881" w="1460180">
                <a:moveTo>
                  <a:pt x="0" y="0"/>
                </a:moveTo>
                <a:lnTo>
                  <a:pt x="1460180" y="0"/>
                </a:lnTo>
                <a:lnTo>
                  <a:pt x="1460180" y="1210881"/>
                </a:lnTo>
                <a:lnTo>
                  <a:pt x="0" y="121088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634336" y="8058420"/>
            <a:ext cx="1193404" cy="695405"/>
          </a:xfrm>
          <a:custGeom>
            <a:avLst/>
            <a:gdLst/>
            <a:ahLst/>
            <a:cxnLst/>
            <a:rect r="r" b="b" t="t" l="l"/>
            <a:pathLst>
              <a:path h="695405" w="1193404">
                <a:moveTo>
                  <a:pt x="0" y="0"/>
                </a:moveTo>
                <a:lnTo>
                  <a:pt x="1193404" y="0"/>
                </a:lnTo>
                <a:lnTo>
                  <a:pt x="1193404" y="695404"/>
                </a:lnTo>
                <a:lnTo>
                  <a:pt x="0" y="695404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7554841">
            <a:off x="3875123" y="7359198"/>
            <a:ext cx="1364074" cy="866588"/>
          </a:xfrm>
          <a:custGeom>
            <a:avLst/>
            <a:gdLst/>
            <a:ahLst/>
            <a:cxnLst/>
            <a:rect r="r" b="b" t="t" l="l"/>
            <a:pathLst>
              <a:path h="866588" w="1364074">
                <a:moveTo>
                  <a:pt x="0" y="0"/>
                </a:moveTo>
                <a:lnTo>
                  <a:pt x="1364074" y="0"/>
                </a:lnTo>
                <a:lnTo>
                  <a:pt x="1364074" y="866588"/>
                </a:lnTo>
                <a:lnTo>
                  <a:pt x="0" y="866588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AutoShape 8" id="8"/>
          <p:cNvSpPr/>
          <p:nvPr/>
        </p:nvSpPr>
        <p:spPr>
          <a:xfrm flipV="true">
            <a:off x="4373324" y="8472404"/>
            <a:ext cx="3185986" cy="0"/>
          </a:xfrm>
          <a:prstGeom prst="line">
            <a:avLst/>
          </a:prstGeom>
          <a:ln cap="flat" w="38100">
            <a:solidFill>
              <a:srgbClr val="80808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5072142" y="3670373"/>
            <a:ext cx="2583577" cy="1401044"/>
          </a:xfrm>
          <a:custGeom>
            <a:avLst/>
            <a:gdLst/>
            <a:ahLst/>
            <a:cxnLst/>
            <a:rect r="r" b="b" t="t" l="l"/>
            <a:pathLst>
              <a:path h="1401044" w="2583577">
                <a:moveTo>
                  <a:pt x="0" y="0"/>
                </a:moveTo>
                <a:lnTo>
                  <a:pt x="2583577" y="0"/>
                </a:lnTo>
                <a:lnTo>
                  <a:pt x="2583577" y="1401044"/>
                </a:lnTo>
                <a:lnTo>
                  <a:pt x="0" y="140104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372524" y="5042842"/>
            <a:ext cx="2331720" cy="1165860"/>
            <a:chOff x="0" y="0"/>
            <a:chExt cx="812800" cy="4064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406400"/>
            </a:xfrm>
            <a:custGeom>
              <a:avLst/>
              <a:gdLst/>
              <a:ahLst/>
              <a:cxnLst/>
              <a:rect r="r" b="b" t="t" l="l"/>
              <a:pathLst>
                <a:path h="406400" w="812800">
                  <a:moveTo>
                    <a:pt x="812800" y="0"/>
                  </a:moveTo>
                  <a:lnTo>
                    <a:pt x="0" y="0"/>
                  </a:lnTo>
                  <a:lnTo>
                    <a:pt x="101600" y="203200"/>
                  </a:lnTo>
                  <a:lnTo>
                    <a:pt x="0" y="406400"/>
                  </a:lnTo>
                  <a:lnTo>
                    <a:pt x="812800" y="406400"/>
                  </a:lnTo>
                  <a:lnTo>
                    <a:pt x="711200" y="203200"/>
                  </a:lnTo>
                  <a:lnTo>
                    <a:pt x="812800" y="0"/>
                  </a:lnTo>
                  <a:close/>
                </a:path>
              </a:pathLst>
            </a:custGeom>
            <a:solidFill>
              <a:srgbClr val="C7362F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88900" y="-19050"/>
              <a:ext cx="635000" cy="425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372524" y="112429"/>
            <a:ext cx="2619896" cy="728774"/>
          </a:xfrm>
          <a:custGeom>
            <a:avLst/>
            <a:gdLst/>
            <a:ahLst/>
            <a:cxnLst/>
            <a:rect r="r" b="b" t="t" l="l"/>
            <a:pathLst>
              <a:path h="728774" w="2619896">
                <a:moveTo>
                  <a:pt x="0" y="0"/>
                </a:moveTo>
                <a:lnTo>
                  <a:pt x="2619896" y="0"/>
                </a:lnTo>
                <a:lnTo>
                  <a:pt x="2619896" y="728774"/>
                </a:lnTo>
                <a:lnTo>
                  <a:pt x="0" y="728774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3431290" y="1466606"/>
            <a:ext cx="1036984" cy="870267"/>
          </a:xfrm>
          <a:custGeom>
            <a:avLst/>
            <a:gdLst/>
            <a:ahLst/>
            <a:cxnLst/>
            <a:rect r="r" b="b" t="t" l="l"/>
            <a:pathLst>
              <a:path h="870267" w="1036984">
                <a:moveTo>
                  <a:pt x="0" y="0"/>
                </a:moveTo>
                <a:lnTo>
                  <a:pt x="1036984" y="0"/>
                </a:lnTo>
                <a:lnTo>
                  <a:pt x="1036984" y="870267"/>
                </a:lnTo>
                <a:lnTo>
                  <a:pt x="0" y="870267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2961419" y="3922067"/>
            <a:ext cx="2031976" cy="2222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Ultimate Silicone Slim Bags</a:t>
            </a:r>
          </a:p>
          <a:p>
            <a:pPr algn="l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Ou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r versatile, leak proof, and reusable slim silicone bags allow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you to store f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ood with confidence: organize, carry, and even freeze, without compromising your lifestyle.</a:t>
            </a:r>
          </a:p>
          <a:p>
            <a:pPr algn="l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Every Ultimate Silicone Slim Bag replaces 520 single-use plastic bags. Less plastic in the environment means more practicality in your routine-it's a win-win!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08450" y="260033"/>
            <a:ext cx="3725019" cy="10153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"/>
              </a:lnSpc>
            </a:pPr>
            <a:r>
              <a:rPr lang="en-US" sz="12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Prep, Store, &amp; Save to</a:t>
            </a:r>
            <a:r>
              <a:rPr lang="en-US" b="true" sz="12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Eliminate Waste</a:t>
            </a:r>
          </a:p>
          <a:p>
            <a:pPr algn="ctr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Offers good Aprit 1-30, 2025, or while supplies last.</a:t>
            </a:r>
          </a:p>
          <a:p>
            <a:pPr algn="ctr">
              <a:lnSpc>
                <a:spcPts val="5040"/>
              </a:lnSpc>
            </a:pPr>
          </a:p>
        </p:txBody>
      </p:sp>
      <p:sp>
        <p:nvSpPr>
          <p:cNvPr name="TextBox 17" id="17"/>
          <p:cNvSpPr txBox="true"/>
          <p:nvPr/>
        </p:nvSpPr>
        <p:spPr>
          <a:xfrm rot="0">
            <a:off x="3588310" y="2295598"/>
            <a:ext cx="3886200" cy="1365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SuperSonic™ Choppers</a:t>
            </a:r>
          </a:p>
          <a:p>
            <a:pPr algn="l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t's time to chop, mix, stir, and blend without the hassle... or the need for electricity. Our SuperSonic™ Choppers are designed for efficiency, helping you tackle meal prep in seconds. Chop 5X faster than experienced chefs!</a:t>
            </a:r>
          </a:p>
          <a:p>
            <a:pPr algn="l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SuperSonic Chopper Compact Clear, 1.25 cups, #1315, $50</a:t>
            </a:r>
          </a:p>
          <a:p>
            <a:pPr algn="l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SuperSonic Chopper Tall, 3 cups, #1316, $59</a:t>
            </a:r>
          </a:p>
          <a:p>
            <a:pPr algn="l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SuperSonic Chopper Extra, 5.5 cups, #1317, $87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16681" y="2549208"/>
            <a:ext cx="2404307" cy="2565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FridgeSmart® Containers</a:t>
            </a:r>
          </a:p>
          <a:p>
            <a:pPr algn="l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Perfect storage conditions for all your favorite vegetables &amp; fruits using</a:t>
            </a:r>
          </a:p>
          <a:p>
            <a:pPr algn="l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Tupperware's 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ACE™ (Atmosphere</a:t>
            </a:r>
          </a:p>
          <a:p>
            <a:pPr algn="just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Controlled Environment) system: a special three-way vent and custom base help regulate the atmosphere inside the container by balancing the flow of oxygen coming in and carbon dioxide going out.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4-Pc. Starter Set, #670, $99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Small Deep, 1.75 qt., #667, $21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Medium, 1.75 qt., #668, $26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Medium Deep, 1 gal., #669, $31</a:t>
            </a:r>
          </a:p>
          <a:p>
            <a:pPr algn="just">
              <a:lnSpc>
                <a:spcPts val="1399"/>
              </a:lnSpc>
            </a:pPr>
          </a:p>
        </p:txBody>
      </p:sp>
      <p:sp>
        <p:nvSpPr>
          <p:cNvPr name="TextBox 19" id="19"/>
          <p:cNvSpPr txBox="true"/>
          <p:nvPr/>
        </p:nvSpPr>
        <p:spPr>
          <a:xfrm rot="0">
            <a:off x="5251412" y="5175630"/>
            <a:ext cx="2404307" cy="679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Mini,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1.25 cups, #691, $8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Medium, 3 cups, #692, $12</a:t>
            </a:r>
          </a:p>
          <a:p>
            <a:pPr algn="just" marL="215899" indent="-107950" lvl="1">
              <a:lnSpc>
                <a:spcPts val="1399"/>
              </a:lnSpc>
              <a:buAutoNum type="arabicPeriod" startAt="1"/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Large, 5.5 cups, #693,</a:t>
            </a:r>
          </a:p>
          <a:p>
            <a:pPr algn="just">
              <a:lnSpc>
                <a:spcPts val="1399"/>
              </a:lnSpc>
            </a:pPr>
          </a:p>
        </p:txBody>
      </p:sp>
      <p:sp>
        <p:nvSpPr>
          <p:cNvPr name="TextBox 20" id="20"/>
          <p:cNvSpPr txBox="true"/>
          <p:nvPr/>
        </p:nvSpPr>
        <p:spPr>
          <a:xfrm rot="0">
            <a:off x="220640" y="6373167"/>
            <a:ext cx="7331119" cy="8509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Clearly Elegant Collection...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durable, space-saving essentials that keep food fresh and mealtime simple.</a:t>
            </a:r>
          </a:p>
          <a:p>
            <a:pPr algn="just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These durable, glass-inspired bowls are built to handle it all-from storing leftovers to serving meals. Their leak-resistant seals, stackable shape, and space-saving design help keep food fresh and your kitchen organized. Paired with ergonomic, serving forks for easy serving and compact storage, this set is a go-to for everyday use, without the need for constant replacements.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507" y="8830024"/>
            <a:ext cx="1728596" cy="1022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Clearly Elegant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2-Pc. Serving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Set</a:t>
            </a:r>
          </a:p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Includes one 5.5 cup &amp; one</a:t>
            </a:r>
          </a:p>
          <a:p>
            <a:pPr algn="ctr">
              <a:lnSpc>
                <a:spcPts val="1399"/>
              </a:lnSpc>
            </a:pP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10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cup bowl. #88814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SA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LE $39 (Reg. $50)</a:t>
            </a:r>
          </a:p>
          <a:p>
            <a:pPr algn="ctr">
              <a:lnSpc>
                <a:spcPts val="1399"/>
              </a:lnSpc>
            </a:pPr>
          </a:p>
        </p:txBody>
      </p:sp>
      <p:sp>
        <p:nvSpPr>
          <p:cNvPr name="TextBox 22" id="22"/>
          <p:cNvSpPr txBox="true"/>
          <p:nvPr/>
        </p:nvSpPr>
        <p:spPr>
          <a:xfrm rot="0">
            <a:off x="1634336" y="8830024"/>
            <a:ext cx="1397635" cy="679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Clearly Elegant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5.5 cup Bowl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#1583, $20</a:t>
            </a:r>
          </a:p>
          <a:p>
            <a:pPr algn="ctr">
              <a:lnSpc>
                <a:spcPts val="1399"/>
              </a:lnSpc>
            </a:pPr>
          </a:p>
        </p:txBody>
      </p:sp>
      <p:sp>
        <p:nvSpPr>
          <p:cNvPr name="TextBox 23" id="23"/>
          <p:cNvSpPr txBox="true"/>
          <p:nvPr/>
        </p:nvSpPr>
        <p:spPr>
          <a:xfrm rot="0">
            <a:off x="2961419" y="8734774"/>
            <a:ext cx="1314895" cy="1022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Clearly Elegant</a:t>
            </a:r>
          </a:p>
          <a:p>
            <a:pPr algn="ctr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2-Pc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. Round Set </a:t>
            </a:r>
            <a:r>
              <a:rPr lang="en-US" sz="9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Includes two 2 cup bowls. #1584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SALE $15 (Reg. $20)</a:t>
            </a:r>
          </a:p>
          <a:p>
            <a:pPr algn="ctr">
              <a:lnSpc>
                <a:spcPts val="1399"/>
              </a:lnSpc>
            </a:pPr>
          </a:p>
        </p:txBody>
      </p:sp>
      <p:sp>
        <p:nvSpPr>
          <p:cNvPr name="TextBox 24" id="24"/>
          <p:cNvSpPr txBox="true"/>
          <p:nvPr/>
        </p:nvSpPr>
        <p:spPr>
          <a:xfrm rot="0">
            <a:off x="4373324" y="7168657"/>
            <a:ext cx="1397635" cy="508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Serving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Forks</a:t>
            </a:r>
          </a:p>
          <a:p>
            <a:pPr algn="ctr">
              <a:lnSpc>
                <a:spcPts val="1399"/>
              </a:lnSpc>
            </a:pP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#1585, $12</a:t>
            </a:r>
          </a:p>
          <a:p>
            <a:pPr algn="ctr">
              <a:lnSpc>
                <a:spcPts val="1399"/>
              </a:lnSpc>
            </a:pPr>
          </a:p>
        </p:txBody>
      </p:sp>
      <p:sp>
        <p:nvSpPr>
          <p:cNvPr name="TextBox 25" id="25"/>
          <p:cNvSpPr txBox="true"/>
          <p:nvPr/>
        </p:nvSpPr>
        <p:spPr>
          <a:xfrm rot="0">
            <a:off x="5072142" y="8579980"/>
            <a:ext cx="1771501" cy="165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9"/>
              </a:lnSpc>
            </a:pPr>
            <a:r>
              <a:rPr lang="en-US" sz="999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Your</a:t>
            </a:r>
            <a:r>
              <a:rPr lang="en-US" b="true" sz="999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Tupperware Consultant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88262" y="5086033"/>
            <a:ext cx="1900244" cy="9836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Attend a party</a:t>
            </a:r>
          </a:p>
          <a:p>
            <a:pPr algn="ctr">
              <a:lnSpc>
                <a:spcPts val="1960"/>
              </a:lnSpc>
            </a:pPr>
            <a:r>
              <a:rPr lang="en-US" sz="14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to learn about additional </a:t>
            </a:r>
          </a:p>
          <a:p>
            <a:pPr algn="ctr">
              <a:lnSpc>
                <a:spcPts val="1960"/>
              </a:lnSpc>
            </a:pPr>
            <a:r>
              <a:rPr lang="en-US" sz="1400" b="true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sales specials!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DAGjZb92Xeo</dc:identifier>
  <dcterms:modified xsi:type="dcterms:W3CDTF">2011-08-01T06:04:30Z</dcterms:modified>
  <cp:revision>1</cp:revision>
  <dc:title>Prep, Store, &amp; Save to Eliminate Waste Offers good Aprit 1-30, 2025, or while supplies last.</dc:title>
</cp:coreProperties>
</file>